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32" r:id="rId1"/>
  </p:sldMasterIdLst>
  <p:sldIdLst>
    <p:sldId id="260" r:id="rId2"/>
    <p:sldId id="276" r:id="rId3"/>
    <p:sldId id="261" r:id="rId4"/>
    <p:sldId id="264" r:id="rId5"/>
    <p:sldId id="265" r:id="rId6"/>
    <p:sldId id="262" r:id="rId7"/>
    <p:sldId id="266" r:id="rId8"/>
    <p:sldId id="267" r:id="rId9"/>
    <p:sldId id="263" r:id="rId10"/>
    <p:sldId id="268" r:id="rId11"/>
    <p:sldId id="269" r:id="rId12"/>
    <p:sldId id="274" r:id="rId13"/>
    <p:sldId id="270" r:id="rId14"/>
    <p:sldId id="271" r:id="rId15"/>
    <p:sldId id="275" r:id="rId16"/>
    <p:sldId id="272" r:id="rId17"/>
    <p:sldId id="273" r:id="rId18"/>
    <p:sldId id="278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11" autoAdjust="0"/>
    <p:restoredTop sz="94660"/>
  </p:normalViewPr>
  <p:slideViewPr>
    <p:cSldViewPr snapToGrid="0">
      <p:cViewPr varScale="1">
        <p:scale>
          <a:sx n="70" d="100"/>
          <a:sy n="70" d="100"/>
        </p:scale>
        <p:origin x="411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6C2ED-54A4-480D-B5C8-65C0D62359B9}" type="datetime2">
              <a:rPr lang="en-US" smtClean="0"/>
              <a:pPr/>
              <a:t>Friday, June 14, 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r>
              <a:rPr lang="en-US" spc="200"/>
              <a:t>Sample Footer Text</a:t>
            </a:r>
            <a:endParaRPr lang="en-US" spc="2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0D309695-DEC3-40DA-9DF5-330280C9D0E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8912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5889"/>
    </mc:Choice>
    <mc:Fallback xmlns="">
      <p:transition spd="slow" advTm="95889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F612A-4CB0-4F57-9A87-F049CECB184D}" type="datetime2">
              <a:rPr lang="en-US" smtClean="0"/>
              <a:t>Friday, June 14, 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09695-DEC3-40DA-9DF5-330280C9D0E8}" type="slidenum">
              <a:rPr lang="en-US" smtClean="0"/>
              <a:t>‹#›</a:t>
            </a:fld>
            <a:endParaRPr 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6937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5889"/>
    </mc:Choice>
    <mc:Fallback xmlns="">
      <p:transition spd="slow" advTm="95889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97F40-C8F7-4897-A6B8-241042F913A9}" type="datetime2">
              <a:rPr lang="en-US" smtClean="0"/>
              <a:t>Friday, June 14, 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09695-DEC3-40DA-9DF5-330280C9D0E8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5006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5889"/>
    </mc:Choice>
    <mc:Fallback xmlns="">
      <p:transition spd="slow" advTm="95889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6C2ED-54A4-480D-B5C8-65C0D62359B9}" type="datetime2">
              <a:rPr lang="en-US" smtClean="0"/>
              <a:pPr/>
              <a:t>Friday, June 14, 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pc="200"/>
              <a:t>Sample Footer Text</a:t>
            </a:r>
            <a:endParaRPr lang="en-US" spc="2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09695-DEC3-40DA-9DF5-330280C9D0E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7375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5889"/>
    </mc:Choice>
    <mc:Fallback xmlns="">
      <p:transition spd="slow" advTm="95889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DCA73-0A86-4195-A787-75037827079D}" type="datetime2">
              <a:rPr lang="en-US" smtClean="0"/>
              <a:t>Friday, June 14, 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09695-DEC3-40DA-9DF5-330280C9D0E8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1180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5889"/>
    </mc:Choice>
    <mc:Fallback xmlns="">
      <p:transition spd="slow" advTm="95889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C75374-B296-498E-A935-80631EA9020D}" type="datetime2">
              <a:rPr lang="en-US" smtClean="0"/>
              <a:t>Friday, June 14, 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09695-DEC3-40DA-9DF5-330280C9D0E8}" type="slidenum">
              <a:rPr lang="en-US" smtClean="0"/>
              <a:t>‹#›</a:t>
            </a:fld>
            <a:endParaRPr 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2528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5889"/>
    </mc:Choice>
    <mc:Fallback xmlns="">
      <p:transition spd="slow" advTm="95889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6C2ED-54A4-480D-B5C8-65C0D62359B9}" type="datetime2">
              <a:rPr lang="en-US" smtClean="0"/>
              <a:pPr/>
              <a:t>Friday, June 14, 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pc="200"/>
              <a:t>Sample Footer Text</a:t>
            </a:r>
            <a:endParaRPr lang="en-US" spc="2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09695-DEC3-40DA-9DF5-330280C9D0E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78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5889"/>
    </mc:Choice>
    <mc:Fallback xmlns="">
      <p:transition spd="slow" advTm="95889"/>
    </mc:Fallback>
  </mc:AlternateContent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5F02D0-6806-43AF-9888-2359BF40C204}" type="datetime2">
              <a:rPr lang="en-US" smtClean="0"/>
              <a:t>Friday, June 14, 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09695-DEC3-40DA-9DF5-330280C9D0E8}" type="slidenum">
              <a:rPr lang="en-US" smtClean="0"/>
              <a:t>‹#›</a:t>
            </a:fld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7732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5889"/>
    </mc:Choice>
    <mc:Fallback xmlns="">
      <p:transition spd="slow" advTm="95889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E14D2D-B1AF-4197-82D6-FC1F8BD05681}" type="datetime2">
              <a:rPr lang="en-US" smtClean="0"/>
              <a:t>Friday, June 14, 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09695-DEC3-40DA-9DF5-330280C9D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508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5889"/>
    </mc:Choice>
    <mc:Fallback xmlns="">
      <p:transition spd="slow" advTm="95889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71CEB-9838-4245-91B8-EFBAFE2D8B44}" type="datetime2">
              <a:rPr lang="en-US" smtClean="0"/>
              <a:t>Friday, June 14, 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09695-DEC3-40DA-9DF5-330280C9D0E8}" type="slidenum">
              <a:rPr lang="en-US" smtClean="0"/>
              <a:t>‹#›</a:t>
            </a:fld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5381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5889"/>
    </mc:Choice>
    <mc:Fallback xmlns="">
      <p:transition spd="slow" advTm="95889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51D3F6BF-A585-41F8-88DF-7E5D069F892A}" type="datetime2">
              <a:rPr lang="en-US" smtClean="0"/>
              <a:t>Friday, June 14, 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09695-DEC3-40DA-9DF5-330280C9D0E8}" type="slidenum">
              <a:rPr lang="en-US" smtClean="0"/>
              <a:t>‹#›</a:t>
            </a:fld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9682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5889"/>
    </mc:Choice>
    <mc:Fallback xmlns="">
      <p:transition spd="slow" advTm="95889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56C2ED-54A4-480D-B5C8-65C0D62359B9}" type="datetime2">
              <a:rPr lang="en-US" smtClean="0"/>
              <a:pPr/>
              <a:t>Friday, June 14, 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pc="200"/>
              <a:t>Sample Footer Text</a:t>
            </a:r>
            <a:endParaRPr lang="en-US" spc="2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0D309695-DEC3-40DA-9DF5-330280C9D0E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14609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33" r:id="rId1"/>
    <p:sldLayoutId id="2147484034" r:id="rId2"/>
    <p:sldLayoutId id="2147484035" r:id="rId3"/>
    <p:sldLayoutId id="2147484036" r:id="rId4"/>
    <p:sldLayoutId id="2147484037" r:id="rId5"/>
    <p:sldLayoutId id="2147484038" r:id="rId6"/>
    <p:sldLayoutId id="2147484039" r:id="rId7"/>
    <p:sldLayoutId id="2147484040" r:id="rId8"/>
    <p:sldLayoutId id="2147484041" r:id="rId9"/>
    <p:sldLayoutId id="2147484042" r:id="rId10"/>
    <p:sldLayoutId id="2147484043" r:id="rId11"/>
  </p:sldLayoutIdLst>
  <mc:AlternateContent xmlns:mc="http://schemas.openxmlformats.org/markup-compatibility/2006" xmlns:p14="http://schemas.microsoft.com/office/powerpoint/2010/main">
    <mc:Choice Requires="p14">
      <p:transition spd="slow" p14:dur="2000" advTm="95889"/>
    </mc:Choice>
    <mc:Fallback xmlns="">
      <p:transition spd="slow" advTm="95889"/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audio" Target="../media/audio3.wav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6CCB7-7305-63E5-C6B4-9F8444DCFE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64279" y="1041401"/>
            <a:ext cx="6528018" cy="2345264"/>
          </a:xfrm>
        </p:spPr>
        <p:txBody>
          <a:bodyPr>
            <a:normAutofit/>
          </a:bodyPr>
          <a:lstStyle/>
          <a:p>
            <a:r>
              <a:rPr lang="en-AU"/>
              <a:t>Problem statement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4999BC4-464A-999E-259D-65A6706E73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64279" y="3657597"/>
            <a:ext cx="6528018" cy="2079174"/>
          </a:xfrm>
        </p:spPr>
        <p:txBody>
          <a:bodyPr>
            <a:normAutofit fontScale="85000" lnSpcReduction="10000"/>
          </a:bodyPr>
          <a:lstStyle/>
          <a:p>
            <a:r>
              <a:rPr lang="en-US" sz="1900"/>
              <a:t>This project involved creating a comprehensive data analytics solution for AtliQ, a hardware manufacturing company. As AtliQ expanded into Latin America, they faced significant financial losses due to decisions based on personal intuition rather than data. To address this, they hired a data analyst to bring transparency and enable data-driven decision-making using Power BI.</a:t>
            </a:r>
            <a:endParaRPr lang="en-AU" sz="1900"/>
          </a:p>
        </p:txBody>
      </p:sp>
      <p:pic>
        <p:nvPicPr>
          <p:cNvPr id="7" name="Picture 6" descr="A logo with a circle and a letter&#10;&#10;Description automatically generated">
            <a:extLst>
              <a:ext uri="{FF2B5EF4-FFF2-40B4-BE49-F238E27FC236}">
                <a16:creationId xmlns:a16="http://schemas.microsoft.com/office/drawing/2014/main" id="{5A030992-EC12-6BC2-0826-21E4F50363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8940" y="1041400"/>
            <a:ext cx="2245074" cy="2194560"/>
          </a:xfrm>
          <a:prstGeom prst="rect">
            <a:avLst/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3501182197"/>
      </p:ext>
    </p:extLst>
  </p:cSld>
  <p:clrMapOvr>
    <a:masterClrMapping/>
  </p:clrMapOvr>
  <p:transition spd="slow" advTm="10000">
    <p:wipe/>
    <p:sndAc>
      <p:stSnd>
        <p:snd r:embed="rId2" name="chimes.wav"/>
      </p:stSnd>
    </p:sndAc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BEFDA1A-2A01-4C29-A5D0-AE6F050D07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alculator, pen, compass, money and a paper with graphs printed on it">
            <a:extLst>
              <a:ext uri="{FF2B5EF4-FFF2-40B4-BE49-F238E27FC236}">
                <a16:creationId xmlns:a16="http://schemas.microsoft.com/office/drawing/2014/main" id="{6EA2E51C-C482-F3F0-44F5-66FA036C4D0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alphaModFix amt="50000"/>
          </a:blip>
          <a:srcRect r="-1" b="6636"/>
          <a:stretch/>
        </p:blipFill>
        <p:spPr>
          <a:xfrm>
            <a:off x="305" y="10"/>
            <a:ext cx="12191695" cy="6857990"/>
          </a:xfrm>
          <a:prstGeom prst="rect">
            <a:avLst/>
          </a:prstGeom>
          <a:scene3d>
            <a:camera prst="orthographicFront"/>
            <a:lightRig rig="twoPt" dir="t"/>
          </a:scene3d>
          <a:sp3d>
            <a:bevelT w="12700" h="2540" prst="coolSlant"/>
          </a:sp3d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7FD20E5-30AF-47B9-9256-2E8E904CBB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960752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9F96355A-132B-6230-2407-2422A709D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>
            <a:normAutofit/>
          </a:bodyPr>
          <a:lstStyle/>
          <a:p>
            <a:r>
              <a:rPr lang="en-AU">
                <a:latin typeface="Arial" panose="020B0604020202020204" pitchFamily="34" charset="0"/>
                <a:cs typeface="Arial" panose="020B0604020202020204" pitchFamily="34" charset="0"/>
              </a:rPr>
              <a:t>insights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79D3810-B86F-4009-84EC-DE0FEABD6F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>
                  <a:alpha val="80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71754D-2B33-1551-2936-DCA8239C96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3450613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endParaRPr lang="en-AU" sz="1400">
              <a:effectLst/>
            </a:endParaRPr>
          </a:p>
          <a:p>
            <a:pPr lvl="1">
              <a:lnSpc>
                <a:spcPct val="110000"/>
              </a:lnSpc>
              <a:spcAft>
                <a:spcPts val="800"/>
              </a:spcAft>
              <a:buSzPct val="95000"/>
              <a:tabLst>
                <a:tab pos="914400" algn="l"/>
              </a:tabLst>
            </a:pPr>
            <a:r>
              <a:rPr lang="en-AU" sz="1400" kern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While products like Accessories and Notebooks generate high net sales, their net profit percentages are negative, indicating high operational expenses or other cost issues.</a:t>
            </a:r>
            <a:endParaRPr lang="en-AU" sz="1400" kern="100">
              <a:effectLst/>
              <a:latin typeface="Arial" panose="020B06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10000"/>
              </a:lnSpc>
              <a:spcAft>
                <a:spcPts val="800"/>
              </a:spcAft>
              <a:buSzPct val="95000"/>
              <a:tabLst>
                <a:tab pos="914400" algn="l"/>
              </a:tabLst>
            </a:pPr>
            <a:r>
              <a:rPr lang="en-AU" sz="1400" kern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Batteries have a small contribution to net sales but show a significant negative net profit percentage, indicating the need for cost optimization or pricing strategy adjustments</a:t>
            </a:r>
            <a:endParaRPr lang="en-AU" sz="1400" kern="100">
              <a:effectLst/>
              <a:latin typeface="Arial" panose="020B06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10000"/>
              </a:lnSpc>
              <a:spcAft>
                <a:spcPts val="800"/>
              </a:spcAft>
              <a:buSzPct val="95000"/>
              <a:tabLst>
                <a:tab pos="914400" algn="l"/>
              </a:tabLst>
            </a:pPr>
            <a:r>
              <a:rPr lang="en-AU" sz="1400" kern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The scatter plot helps identify products with high net sales and high gross margins, indicating profitable segments.</a:t>
            </a:r>
            <a:endParaRPr lang="en-AU" sz="1400" kern="100">
              <a:effectLst/>
              <a:latin typeface="Arial" panose="020B06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10000"/>
              </a:lnSpc>
              <a:spcAft>
                <a:spcPts val="800"/>
              </a:spcAft>
              <a:buSzPct val="95000"/>
              <a:tabLst>
                <a:tab pos="914400" algn="l"/>
              </a:tabLst>
            </a:pPr>
            <a:r>
              <a:rPr lang="en-AU" sz="1400" kern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Products clustered with low net sales and low gross margins need attention for performance improvement.</a:t>
            </a:r>
            <a:endParaRPr lang="en-AU" sz="1400" kern="100">
              <a:effectLst/>
              <a:latin typeface="Arial" panose="020B06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10000"/>
              </a:lnSpc>
              <a:spcAft>
                <a:spcPts val="800"/>
              </a:spcAft>
              <a:buSzPct val="95000"/>
              <a:tabLst>
                <a:tab pos="914400" algn="l"/>
              </a:tabLst>
            </a:pPr>
            <a:r>
              <a:rPr lang="en-AU" sz="1400" kern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The gross margin represents a healthy percentage of net sales, but the increase in operational expenses is a concern, significantly impacting net profit.</a:t>
            </a:r>
            <a:endParaRPr lang="en-AU" sz="1400" kern="100">
              <a:effectLst/>
              <a:latin typeface="Arial" panose="020B06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10000"/>
              </a:lnSpc>
              <a:buNone/>
            </a:pPr>
            <a:endParaRPr lang="en-AU" sz="140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33612A4-0B77-4479-B2AA-F178599550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78A367A-3E83-4B48-A0F7-43FBE3332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4557918"/>
      </p:ext>
    </p:extLst>
  </p:cSld>
  <p:clrMapOvr>
    <a:masterClrMapping/>
  </p:clrMapOvr>
  <p:transition spd="slow" advTm="10000">
    <p:sndAc>
      <p:stSnd>
        <p:snd r:embed="rId2" name="chimes.wav"/>
      </p:stSnd>
    </p:sndAc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BEFDA1A-2A01-4C29-A5D0-AE6F050D07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Magazine printing process">
            <a:extLst>
              <a:ext uri="{FF2B5EF4-FFF2-40B4-BE49-F238E27FC236}">
                <a16:creationId xmlns:a16="http://schemas.microsoft.com/office/drawing/2014/main" id="{F5760A0E-B5E7-5EE5-5C2C-069EA9A670F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alphaModFix amt="50000"/>
          </a:blip>
          <a:srcRect t="19334" r="-1" b="1158"/>
          <a:stretch/>
        </p:blipFill>
        <p:spPr>
          <a:xfrm>
            <a:off x="305" y="10"/>
            <a:ext cx="12191695" cy="685799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7FD20E5-30AF-47B9-9256-2E8E904CBB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960752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A1F82A1-AF99-795B-0962-2192A9A41F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>
            <a:normAutofit/>
          </a:bodyPr>
          <a:lstStyle/>
          <a:p>
            <a:r>
              <a:rPr lang="en-AU" b="1" kern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Recommendations</a:t>
            </a:r>
            <a:endParaRPr lang="en-A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79D3810-B86F-4009-84EC-DE0FEABD6F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>
                  <a:alpha val="80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856791-BD4A-60F6-E535-F5CF17B951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3450613"/>
          </a:xfrm>
        </p:spPr>
        <p:txBody>
          <a:bodyPr numCol="1">
            <a:normAutofit/>
          </a:bodyPr>
          <a:lstStyle/>
          <a:p>
            <a:pPr marL="685800">
              <a:spcAft>
                <a:spcPts val="800"/>
              </a:spcAft>
            </a:pPr>
            <a:r>
              <a:rPr lang="en-AU" kern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Evaluate the feasibility of continuing underperforming products like Batteries.</a:t>
            </a:r>
            <a:endParaRPr lang="en-AU" kern="10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685800">
              <a:spcAft>
                <a:spcPts val="800"/>
              </a:spcAft>
            </a:pPr>
            <a:r>
              <a:rPr lang="en-AU" kern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Analyze the components of operational expenses and identify areas for cost reduction.</a:t>
            </a:r>
            <a:endParaRPr lang="en-AU" kern="10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685800">
              <a:spcAft>
                <a:spcPts val="800"/>
              </a:spcAft>
            </a:pPr>
            <a:r>
              <a:rPr lang="en-AU" kern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Implement strategies to improve net profit while maintaining or enhancing gross margin.</a:t>
            </a:r>
            <a:endParaRPr lang="en-AU" kern="10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AU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33612A4-0B77-4479-B2AA-F178599550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78A367A-3E83-4B48-A0F7-43FBE3332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1683008"/>
      </p:ext>
    </p:extLst>
  </p:cSld>
  <p:clrMapOvr>
    <a:masterClrMapping/>
  </p:clrMapOvr>
  <p:transition spd="slow" advTm="10000">
    <p:sndAc>
      <p:stSnd>
        <p:snd r:embed="rId2" name="chimes.wav"/>
      </p:stSnd>
    </p:sndAc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583AFFE-3E7A-9556-4F3B-029FD479DB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4888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000">
        <p:sndAc>
          <p:stSnd>
            <p:snd r:embed="rId2" name="applause.wav"/>
          </p:stSnd>
        </p:sndAc>
      </p:transition>
    </mc:Choice>
    <mc:Fallback>
      <p:transition spd="slow" advTm="10000">
        <p:sndAc>
          <p:stSnd>
            <p:snd r:embed="rId2" name="applause.wav"/>
          </p:stSnd>
        </p:sndAc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BEFDA1A-2A01-4C29-A5D0-AE6F050D07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Graph on document with pen">
            <a:extLst>
              <a:ext uri="{FF2B5EF4-FFF2-40B4-BE49-F238E27FC236}">
                <a16:creationId xmlns:a16="http://schemas.microsoft.com/office/drawing/2014/main" id="{C274D317-5332-65B7-30A9-8A5BAF58B9E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alphaModFix amt="50000"/>
          </a:blip>
          <a:srcRect t="1414" r="-1" b="14313"/>
          <a:stretch/>
        </p:blipFill>
        <p:spPr>
          <a:xfrm>
            <a:off x="305" y="10"/>
            <a:ext cx="12191695" cy="685799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7FD20E5-30AF-47B9-9256-2E8E904CBB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960752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14772FB1-E11E-7502-5733-04ABF71D0E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>
            <a:normAutofit/>
          </a:bodyPr>
          <a:lstStyle/>
          <a:p>
            <a:r>
              <a:rPr lang="en-AU">
                <a:latin typeface="Arial" panose="020B0604020202020204" pitchFamily="34" charset="0"/>
                <a:cs typeface="Arial" panose="020B0604020202020204" pitchFamily="34" charset="0"/>
              </a:rPr>
              <a:t>insights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79D3810-B86F-4009-84EC-DE0FEABD6F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>
                  <a:alpha val="80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0BF1A2-2ED9-A065-9FDA-17706F42EE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3450613"/>
          </a:xfrm>
        </p:spPr>
        <p:txBody>
          <a:bodyPr>
            <a:normAutofit/>
          </a:bodyPr>
          <a:lstStyle/>
          <a:p>
            <a:pPr marL="342900" lvl="0" indent="-342900"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AU" kern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Overall, the forecast accuracy is high and shows improvement over the previous year.</a:t>
            </a:r>
            <a:endParaRPr lang="en-AU" kern="100">
              <a:effectLst/>
              <a:latin typeface="Arial" panose="020B06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342900" lvl="0" indent="-342900"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AU" kern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Significant net errors are observed in certain customers and product segments.</a:t>
            </a:r>
            <a:endParaRPr lang="en-AU" kern="100">
              <a:effectLst/>
              <a:latin typeface="Arial" panose="020B06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342900" lvl="0" indent="-342900"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AU" kern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Both "Excess Inventory" and "Out of Stock" risks are present, suggesting a need for better inventory management.</a:t>
            </a:r>
            <a:endParaRPr lang="en-AU" kern="100">
              <a:effectLst/>
              <a:latin typeface="Arial" panose="020B06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AU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33612A4-0B77-4479-B2AA-F178599550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78A367A-3E83-4B48-A0F7-43FBE3332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7278881"/>
      </p:ext>
    </p:extLst>
  </p:cSld>
  <p:clrMapOvr>
    <a:masterClrMapping/>
  </p:clrMapOvr>
  <p:transition spd="slow" advTm="10000">
    <p:sndAc>
      <p:stSnd>
        <p:snd r:embed="rId2" name="chimes.wav"/>
      </p:stSnd>
    </p:sndAc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BEFDA1A-2A01-4C29-A5D0-AE6F050D07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Red ad gree bar graphs and numbers above the city skyline">
            <a:extLst>
              <a:ext uri="{FF2B5EF4-FFF2-40B4-BE49-F238E27FC236}">
                <a16:creationId xmlns:a16="http://schemas.microsoft.com/office/drawing/2014/main" id="{8777DBAC-9C1C-FC1F-D45D-60DA52A44A6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alphaModFix amt="50000"/>
          </a:blip>
          <a:srcRect t="11795" r="-1" b="12189"/>
          <a:stretch/>
        </p:blipFill>
        <p:spPr>
          <a:xfrm>
            <a:off x="305" y="10"/>
            <a:ext cx="12191695" cy="685799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7FD20E5-30AF-47B9-9256-2E8E904CBB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960752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F5DDD34D-96DE-B07B-5F69-8E3DEB238D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>
            <a:normAutofit/>
          </a:bodyPr>
          <a:lstStyle/>
          <a:p>
            <a:r>
              <a:rPr lang="en-AU" kern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Recommendations</a:t>
            </a:r>
            <a:endParaRPr lang="en-A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79D3810-B86F-4009-84EC-DE0FEABD6F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>
                  <a:alpha val="80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351BFE-F788-E014-DAA9-5852F77882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3450613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endParaRPr lang="en-AU" sz="1400">
              <a:effectLst/>
            </a:endParaRPr>
          </a:p>
          <a:p>
            <a:pPr lvl="1">
              <a:lnSpc>
                <a:spcPct val="110000"/>
              </a:lnSpc>
              <a:spcAft>
                <a:spcPts val="800"/>
              </a:spcAft>
              <a:buSzPct val="95000"/>
              <a:tabLst>
                <a:tab pos="914400" algn="l"/>
              </a:tabLst>
            </a:pPr>
            <a:r>
              <a:rPr lang="en-AU" sz="1400" kern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Focus on customers like Circuit City, BestBuy, and Billa to understand the factors affecting forecast accuracy and take corrective measures.</a:t>
            </a:r>
            <a:endParaRPr lang="en-AU" sz="1400" kern="100">
              <a:effectLst/>
              <a:latin typeface="Arial" panose="020B06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10000"/>
              </a:lnSpc>
              <a:spcAft>
                <a:spcPts val="800"/>
              </a:spcAft>
              <a:buSzPct val="95000"/>
              <a:tabLst>
                <a:tab pos="914400" algn="l"/>
              </a:tabLst>
            </a:pPr>
            <a:r>
              <a:rPr lang="en-AU" sz="1400" kern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Address "Excess Inventory" and "Out of Stock" issues by refining inventory management strategies for specific segments, particularly Peripherals and Storage.</a:t>
            </a:r>
            <a:endParaRPr lang="en-AU" sz="1400" kern="100">
              <a:effectLst/>
              <a:latin typeface="Arial" panose="020B06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10000"/>
              </a:lnSpc>
              <a:spcAft>
                <a:spcPts val="800"/>
              </a:spcAft>
              <a:buSzPct val="95000"/>
              <a:tabLst>
                <a:tab pos="914400" algn="l"/>
              </a:tabLst>
            </a:pPr>
            <a:r>
              <a:rPr lang="en-AU" sz="1400" kern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Investigate the reasons behind high net errors and negative net profit percentages for segments like Accessories and Notebooks. Implement </a:t>
            </a:r>
            <a:endParaRPr lang="en-AU" sz="1400" kern="100">
              <a:effectLst/>
              <a:latin typeface="Arial" panose="020B06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10000"/>
              </a:lnSpc>
              <a:spcAft>
                <a:spcPts val="800"/>
              </a:spcAft>
              <a:buSzPct val="95000"/>
              <a:tabLst>
                <a:tab pos="914400" algn="l"/>
              </a:tabLst>
            </a:pPr>
            <a:r>
              <a:rPr lang="en-AU" sz="1400" kern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Continuously monitor forecast accuracy and net error trends. Adjust </a:t>
            </a:r>
            <a:endParaRPr lang="en-AU" sz="1400" kern="100">
              <a:effectLst/>
              <a:latin typeface="Arial" panose="020B06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10000"/>
              </a:lnSpc>
              <a:spcAft>
                <a:spcPts val="800"/>
              </a:spcAft>
              <a:buSzPct val="95000"/>
              <a:tabLst>
                <a:tab pos="914400" algn="l"/>
              </a:tabLst>
            </a:pPr>
            <a:r>
              <a:rPr lang="en-AU" sz="1400" kern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Develop tailored strategies for key customers with high net errors and risk levels to enhance their performance and reduce associated risks.</a:t>
            </a:r>
            <a:endParaRPr lang="en-AU" sz="1400" kern="100">
              <a:effectLst/>
              <a:latin typeface="Arial" panose="020B06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10000"/>
              </a:lnSpc>
              <a:buNone/>
            </a:pPr>
            <a:endParaRPr lang="en-AU" sz="140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33612A4-0B77-4479-B2AA-F178599550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78A367A-3E83-4B48-A0F7-43FBE3332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2459147"/>
      </p:ext>
    </p:extLst>
  </p:cSld>
  <p:clrMapOvr>
    <a:masterClrMapping/>
  </p:clrMapOvr>
  <p:transition spd="slow" advTm="10000">
    <p:sndAc>
      <p:stSnd>
        <p:snd r:embed="rId2" name="chimes.wav"/>
      </p:stSnd>
    </p:sndAc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2E8DBE8-9752-749F-D7E5-2E4746B498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686448"/>
      </p:ext>
    </p:extLst>
  </p:cSld>
  <p:clrMapOvr>
    <a:masterClrMapping/>
  </p:clrMapOvr>
  <p:transition spd="slow" advTm="10000">
    <p:sndAc>
      <p:stSnd>
        <p:snd r:embed="rId2" name="chimes.wav"/>
      </p:stSnd>
    </p:sndAc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BEFDA1A-2A01-4C29-A5D0-AE6F050D07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n abstract financial digital analysis">
            <a:extLst>
              <a:ext uri="{FF2B5EF4-FFF2-40B4-BE49-F238E27FC236}">
                <a16:creationId xmlns:a16="http://schemas.microsoft.com/office/drawing/2014/main" id="{25E2E27D-B956-1777-9596-619B61A3FF5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alphaModFix amt="50000"/>
          </a:blip>
          <a:srcRect l="1336"/>
          <a:stretch/>
        </p:blipFill>
        <p:spPr>
          <a:xfrm>
            <a:off x="305" y="10"/>
            <a:ext cx="12191695" cy="685799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7FD20E5-30AF-47B9-9256-2E8E904CBB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960752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EE77C764-6E01-F53F-63F5-AC47C89FC6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>
            <a:normAutofit/>
          </a:bodyPr>
          <a:lstStyle/>
          <a:p>
            <a:r>
              <a:rPr lang="en-AU">
                <a:latin typeface="Arial" panose="020B0604020202020204" pitchFamily="34" charset="0"/>
                <a:cs typeface="Arial" panose="020B0604020202020204" pitchFamily="34" charset="0"/>
              </a:rPr>
              <a:t>insights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79D3810-B86F-4009-84EC-DE0FEABD6F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>
                  <a:alpha val="80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D6F842-2EB1-29D5-7257-DD7ABD3E98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3450613"/>
          </a:xfrm>
        </p:spPr>
        <p:txBody>
          <a:bodyPr>
            <a:normAutofit/>
          </a:bodyPr>
          <a:lstStyle/>
          <a:p>
            <a:pPr>
              <a:spcAft>
                <a:spcPts val="800"/>
              </a:spcAft>
            </a:pPr>
            <a:r>
              <a:rPr lang="en-AU" kern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Atliq</a:t>
            </a:r>
            <a:r>
              <a:rPr lang="en-AU" kern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has consistently maintained a market share around 7.6% to 8.7% from 2018 to the 2022 estimate.</a:t>
            </a:r>
          </a:p>
          <a:p>
            <a:pPr marL="0" indent="0">
              <a:spcAft>
                <a:spcPts val="800"/>
              </a:spcAft>
              <a:buNone/>
            </a:pPr>
            <a:endParaRPr lang="en-AU" kern="100">
              <a:effectLst/>
              <a:latin typeface="Arial" panose="020B06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>
              <a:spcAft>
                <a:spcPts val="800"/>
              </a:spcAft>
            </a:pPr>
            <a:r>
              <a:rPr lang="en-AU" kern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Competitors like BP, Dale, </a:t>
            </a:r>
            <a:r>
              <a:rPr lang="en-AU" kern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Innovo</a:t>
            </a:r>
            <a:r>
              <a:rPr lang="en-AU" kern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and Pacer have also shown stable or fluctuating market shares.</a:t>
            </a:r>
            <a:endParaRPr lang="en-AU" kern="100">
              <a:effectLst/>
              <a:latin typeface="Arial" panose="020B06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AU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33612A4-0B77-4479-B2AA-F178599550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78A367A-3E83-4B48-A0F7-43FBE3332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4891712"/>
      </p:ext>
    </p:extLst>
  </p:cSld>
  <p:clrMapOvr>
    <a:masterClrMapping/>
  </p:clrMapOvr>
  <p:transition spd="slow" advTm="3000">
    <p:sndAc>
      <p:stSnd>
        <p:snd r:embed="rId2" name="chimes.wav"/>
      </p:stSnd>
    </p:sndAc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BEFDA1A-2A01-4C29-A5D0-AE6F050D07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Orange and blue numbers and graphs">
            <a:extLst>
              <a:ext uri="{FF2B5EF4-FFF2-40B4-BE49-F238E27FC236}">
                <a16:creationId xmlns:a16="http://schemas.microsoft.com/office/drawing/2014/main" id="{BD63E135-55AB-A134-0EC3-350806DFC91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alphaModFix amt="50000"/>
          </a:blip>
          <a:srcRect t="6401" r="-1" b="1759"/>
          <a:stretch/>
        </p:blipFill>
        <p:spPr>
          <a:xfrm>
            <a:off x="305" y="10"/>
            <a:ext cx="12191695" cy="685799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7FD20E5-30AF-47B9-9256-2E8E904CBB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960752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043B739-897D-6630-E4F7-2373AC2412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>
            <a:normAutofit/>
          </a:bodyPr>
          <a:lstStyle/>
          <a:p>
            <a:r>
              <a:rPr lang="en-AU">
                <a:latin typeface="Arial" panose="020B0604020202020204" pitchFamily="34" charset="0"/>
                <a:cs typeface="Arial" panose="020B0604020202020204" pitchFamily="34" charset="0"/>
              </a:rPr>
              <a:t>RECOMMENDATIONS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79D3810-B86F-4009-84EC-DE0FEABD6F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>
                  <a:alpha val="80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D52E06-34FA-D0E7-B194-39F537FEF1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3450613"/>
          </a:xfrm>
        </p:spPr>
        <p:txBody>
          <a:bodyPr>
            <a:normAutofit/>
          </a:bodyPr>
          <a:lstStyle/>
          <a:p>
            <a:pPr marL="342900" lvl="0" indent="-342900">
              <a:lnSpc>
                <a:spcPct val="110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AU" sz="1400" kern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Focus on optimizing the cost structure and increasing operational efficiencies, especially in high-revenue regions like North America and India, which have significant negative net profit percentages.</a:t>
            </a:r>
            <a:endParaRPr lang="en-AU" sz="1400" kern="100">
              <a:effectLst/>
              <a:latin typeface="Arial" panose="020B06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10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AU" sz="1400" kern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Address the issues of Excess Inventory (EI) in North America and LATAM.</a:t>
            </a:r>
            <a:endParaRPr lang="en-AU" sz="1400" kern="100">
              <a:effectLst/>
              <a:latin typeface="Arial" panose="020B06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10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AU" sz="1400" kern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Resolve Out of Stock (OOS) problems in regions like ANZ and India to improve net error percentages.</a:t>
            </a:r>
            <a:endParaRPr lang="en-AU" sz="1400" kern="100">
              <a:effectLst/>
              <a:latin typeface="Arial" panose="020B06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10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AU" sz="1400" kern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Strengthen relationships with Retailers, as they contribute the highest revenue (71.53%).</a:t>
            </a:r>
            <a:endParaRPr lang="en-AU" sz="1400" kern="100">
              <a:effectLst/>
              <a:latin typeface="Arial" panose="020B06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10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AU" sz="1400" kern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Explore opportunities to grow Direct and Distributor channels to diversify revenue streams.</a:t>
            </a:r>
            <a:endParaRPr lang="en-AU" sz="1400" kern="100">
              <a:effectLst/>
              <a:latin typeface="Arial" panose="020B06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10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AU" sz="1400" kern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Promote high-revenue products like AQ Home Allin1 and AQ BZ Allin1 Gen 2 to increase their market share and profitability.</a:t>
            </a:r>
            <a:endParaRPr lang="en-AU" sz="1400" kern="100">
              <a:effectLst/>
              <a:latin typeface="Arial" panose="020B06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10000"/>
              </a:lnSpc>
              <a:buNone/>
            </a:pPr>
            <a:endParaRPr lang="en-AU" sz="140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33612A4-0B77-4479-B2AA-F178599550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78A367A-3E83-4B48-A0F7-43FBE3332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863975"/>
      </p:ext>
    </p:extLst>
  </p:cSld>
  <p:clrMapOvr>
    <a:masterClrMapping/>
  </p:clrMapOvr>
  <p:transition spd="slow" advTm="10000">
    <p:sndAc>
      <p:stSnd>
        <p:snd r:embed="rId2" name="chimes.wav"/>
      </p:stSnd>
    </p:sndAc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063B7-928B-EC00-C06A-BE4B593BB2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sz="4000" dirty="0"/>
              <a:t>Thank you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72A156-1E6F-6835-B635-FB32A8AE16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70462" y="2209909"/>
            <a:ext cx="9769723" cy="3242753"/>
          </a:xfrm>
        </p:spPr>
        <p:txBody>
          <a:bodyPr/>
          <a:lstStyle/>
          <a:p>
            <a:pPr marL="0" indent="0">
              <a:buNone/>
            </a:pPr>
            <a:r>
              <a:rPr lang="en-AU" i="1" dirty="0"/>
              <a:t>Presented by Sahil Shah</a:t>
            </a:r>
            <a:br>
              <a:rPr lang="en-AU" i="1" dirty="0"/>
            </a:br>
            <a:r>
              <a:rPr lang="en-US" i="1" dirty="0"/>
              <a:t>Learning is a journey that never ends, a path of discovery and growth where the destination is wisdom, and the scenery along the way is the beauty of understanding.</a:t>
            </a:r>
            <a:endParaRPr lang="en-AU" i="1" dirty="0"/>
          </a:p>
        </p:txBody>
      </p:sp>
    </p:spTree>
    <p:extLst>
      <p:ext uri="{BB962C8B-B14F-4D97-AF65-F5344CB8AC3E}">
        <p14:creationId xmlns:p14="http://schemas.microsoft.com/office/powerpoint/2010/main" val="124207094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 advTm="10000">
        <p15:prstTrans prst="pageCurlDouble"/>
        <p:sndAc>
          <p:stSnd>
            <p:snd r:embed="rId2" name="wind.wav"/>
          </p:stSnd>
        </p:sndAc>
      </p:transition>
    </mc:Choice>
    <mc:Fallback>
      <p:transition spd="slow" advTm="10000">
        <p:fade/>
        <p:sndAc>
          <p:stSnd>
            <p:snd r:embed="rId2" name="wind.wav"/>
          </p:stSnd>
        </p:sndAc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C5A48CC-66B2-BD55-1B13-95887B1EA4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351102"/>
      </p:ext>
    </p:extLst>
  </p:cSld>
  <p:clrMapOvr>
    <a:masterClrMapping/>
  </p:clrMapOvr>
  <p:transition spd="slow" advTm="10000">
    <p:wipe/>
    <p:sndAc>
      <p:stSnd>
        <p:snd r:embed="rId2" name="chimes.wav"/>
      </p:stSnd>
    </p:sndAc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">
            <a:extLst>
              <a:ext uri="{FF2B5EF4-FFF2-40B4-BE49-F238E27FC236}">
                <a16:creationId xmlns:a16="http://schemas.microsoft.com/office/drawing/2014/main" id="{709468CF-F1BB-10C7-1FD4-9B67C7BFCF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0338"/>
            <a:ext cx="12192000" cy="6878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538625"/>
      </p:ext>
    </p:extLst>
  </p:cSld>
  <p:clrMapOvr>
    <a:masterClrMapping/>
  </p:clrMapOvr>
  <p:transition spd="slow" advTm="10000">
    <p:wipe/>
    <p:sndAc>
      <p:stSnd>
        <p:snd r:embed="rId2" name="chimes.wav"/>
      </p:stSnd>
    </p:sndAc>
  </p:transition>
  <p:extLst>
    <p:ext uri="{E180D4A7-C9FB-4DFB-919C-405C955672EB}">
      <p14:showEvtLst xmlns:p14="http://schemas.microsoft.com/office/powerpoint/2010/main">
        <p14:playEvt time="0" objId="7"/>
        <p14:pauseEvt time="0" objId="7"/>
      </p14:showEvtLst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Financial graphs on a dark display">
            <a:extLst>
              <a:ext uri="{FF2B5EF4-FFF2-40B4-BE49-F238E27FC236}">
                <a16:creationId xmlns:a16="http://schemas.microsoft.com/office/drawing/2014/main" id="{C4DB887E-4F1A-EF63-BD73-84B618EC642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alphaModFix amt="50000"/>
          </a:blip>
          <a:srcRect t="9998" r="-1" b="-1"/>
          <a:stretch/>
        </p:blipFill>
        <p:spPr>
          <a:xfrm>
            <a:off x="305" y="10"/>
            <a:ext cx="12191695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81081A-1FC8-B4E1-95A3-A9A2962D8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>
                <a:latin typeface="Arial" panose="020B0604020202020204" pitchFamily="34" charset="0"/>
                <a:cs typeface="Arial" panose="020B0604020202020204" pitchFamily="34" charset="0"/>
              </a:rPr>
              <a:t>Insights </a:t>
            </a:r>
          </a:p>
        </p:txBody>
      </p:sp>
      <p:sp>
        <p:nvSpPr>
          <p:cNvPr id="52" name="Content Placeholder 2">
            <a:extLst>
              <a:ext uri="{FF2B5EF4-FFF2-40B4-BE49-F238E27FC236}">
                <a16:creationId xmlns:a16="http://schemas.microsoft.com/office/drawing/2014/main" id="{09C0E58C-4AEF-F829-8C87-B414D0B145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>
              <a:lnSpc>
                <a:spcPct val="110000"/>
              </a:lnSpc>
            </a:pPr>
            <a:r>
              <a:rPr lang="en-AU" sz="17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The significant increase in net sales (+207.43%) indicates strong performance.</a:t>
            </a:r>
          </a:p>
          <a:p>
            <a:pPr lvl="0">
              <a:lnSpc>
                <a:spcPct val="110000"/>
              </a:lnSpc>
            </a:pPr>
            <a:r>
              <a:rPr lang="en-AU" sz="17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The slight decrease in gross margin percentage (-1.65%) suggests potential cost management issues or pricing strategy adjustments.</a:t>
            </a:r>
          </a:p>
          <a:p>
            <a:pPr lvl="0">
              <a:lnSpc>
                <a:spcPct val="110000"/>
              </a:lnSpc>
            </a:pPr>
            <a:r>
              <a:rPr lang="en-AU" sz="17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The considerable drop in net profit percentage (-676.38%) highlights a critical area for investigation, possibly due to increased operational expenses or other unexpected costs.</a:t>
            </a:r>
          </a:p>
          <a:p>
            <a:pPr lvl="0">
              <a:lnSpc>
                <a:spcPct val="110000"/>
              </a:lnSpc>
            </a:pPr>
            <a:r>
              <a:rPr lang="en-AU" sz="17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Regional performance shows APAC as the leading market, while LATAM shows minimal contribution.</a:t>
            </a:r>
          </a:p>
          <a:p>
            <a:pPr lvl="0">
              <a:lnSpc>
                <a:spcPct val="110000"/>
              </a:lnSpc>
              <a:spcAft>
                <a:spcPts val="800"/>
              </a:spcAft>
            </a:pPr>
            <a:r>
              <a:rPr lang="en-AU" sz="17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Product-wise, accessories contribute significantly to P &amp; L, while batteries show high variability.</a:t>
            </a:r>
          </a:p>
          <a:p>
            <a:pPr>
              <a:lnSpc>
                <a:spcPct val="110000"/>
              </a:lnSpc>
            </a:pPr>
            <a:endParaRPr lang="en-AU" sz="1700" dirty="0"/>
          </a:p>
        </p:txBody>
      </p:sp>
    </p:spTree>
    <p:extLst>
      <p:ext uri="{BB962C8B-B14F-4D97-AF65-F5344CB8AC3E}">
        <p14:creationId xmlns:p14="http://schemas.microsoft.com/office/powerpoint/2010/main" val="16113881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000">
        <p:wipe/>
        <p:sndAc>
          <p:stSnd>
            <p:snd r:embed="rId2" name="chimes.wav"/>
          </p:stSnd>
        </p:sndAc>
      </p:transition>
    </mc:Choice>
    <mc:Fallback>
      <p:transition spd="slow" advTm="10000">
        <p:wipe/>
        <p:sndAc>
          <p:stSnd>
            <p:snd r:embed="rId2" name="chimes.wav"/>
          </p:stSnd>
        </p:sndAc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BEFDA1A-2A01-4C29-A5D0-AE6F050D07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Blue scheduled pillbox">
            <a:extLst>
              <a:ext uri="{FF2B5EF4-FFF2-40B4-BE49-F238E27FC236}">
                <a16:creationId xmlns:a16="http://schemas.microsoft.com/office/drawing/2014/main" id="{8102C034-9735-C210-4AB1-D89D11CE4A3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alphaModFix amt="50000"/>
          </a:blip>
          <a:srcRect t="6875" r="-1" b="8852"/>
          <a:stretch/>
        </p:blipFill>
        <p:spPr>
          <a:xfrm>
            <a:off x="305" y="10"/>
            <a:ext cx="12191695" cy="685799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7FD20E5-30AF-47B9-9256-2E8E904CBB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960752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03BFD6CB-8C34-9811-27BF-930FBA005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>
            <a:normAutofit/>
          </a:bodyPr>
          <a:lstStyle/>
          <a:p>
            <a:r>
              <a:rPr lang="en-AU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Recommendations</a:t>
            </a:r>
            <a:endParaRPr lang="en-A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79D3810-B86F-4009-84EC-DE0FEABD6F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>
                  <a:alpha val="80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5C5D54-8769-D7DB-65E2-01D7B566D7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3450613"/>
          </a:xfrm>
        </p:spPr>
        <p:txBody>
          <a:bodyPr>
            <a:normAutofit/>
          </a:bodyPr>
          <a:lstStyle/>
          <a:p>
            <a:pPr lvl="0"/>
            <a:r>
              <a:rPr lang="en-AU" kern="10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Investigate the reasons behind the high operational expenses impacting net profit.</a:t>
            </a:r>
          </a:p>
          <a:p>
            <a:pPr lvl="0"/>
            <a:r>
              <a:rPr lang="en-AU" kern="10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Explore strategies to improve gross margin, possibly through better cost control or pricing adjustments.</a:t>
            </a:r>
          </a:p>
          <a:p>
            <a:pPr lvl="0"/>
            <a:r>
              <a:rPr lang="en-AU" kern="10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Focus on boosting sales in underperforming regions like LATAM.</a:t>
            </a:r>
          </a:p>
          <a:p>
            <a:pPr lvl="0">
              <a:spcAft>
                <a:spcPts val="800"/>
              </a:spcAft>
            </a:pPr>
            <a:r>
              <a:rPr lang="en-AU" kern="10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Continue leveraging high-performing product segments like accessories, while addressing issues in the batteries segment.</a:t>
            </a:r>
          </a:p>
          <a:p>
            <a:pPr marL="0" indent="0">
              <a:buNone/>
            </a:pPr>
            <a:endParaRPr lang="en-AU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33612A4-0B77-4479-B2AA-F178599550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78A367A-3E83-4B48-A0F7-43FBE3332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91175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000">
        <p:sndAc>
          <p:stSnd>
            <p:snd r:embed="rId2" name="chimes.wav"/>
          </p:stSnd>
        </p:sndAc>
      </p:transition>
    </mc:Choice>
    <mc:Fallback>
      <p:transition spd="slow" advTm="10000">
        <p:sndAc>
          <p:stSnd>
            <p:snd r:embed="rId2" name="chimes.wav"/>
          </p:stSnd>
        </p:sndAc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1D304E7-0E60-26C0-9C61-BA746991D0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7767" y="0"/>
            <a:ext cx="122397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644639"/>
      </p:ext>
    </p:extLst>
  </p:cSld>
  <p:clrMapOvr>
    <a:masterClrMapping/>
  </p:clrMapOvr>
  <p:transition spd="slow" advTm="10000">
    <p:wipe/>
    <p:sndAc>
      <p:stSnd>
        <p:snd r:embed="rId2" name="chimes.wav"/>
      </p:stSnd>
    </p:sndAc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BEFDA1A-2A01-4C29-A5D0-AE6F050D07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Stock exchange numbers">
            <a:extLst>
              <a:ext uri="{FF2B5EF4-FFF2-40B4-BE49-F238E27FC236}">
                <a16:creationId xmlns:a16="http://schemas.microsoft.com/office/drawing/2014/main" id="{B6E20076-47FB-5E40-6AE7-23190F62979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alphaModFix amt="50000"/>
          </a:blip>
          <a:srcRect t="1389" r="-1" b="14338"/>
          <a:stretch/>
        </p:blipFill>
        <p:spPr>
          <a:xfrm>
            <a:off x="305" y="10"/>
            <a:ext cx="12191695" cy="685799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7FD20E5-30AF-47B9-9256-2E8E904CBB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960752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7032E0BD-9B86-7D3E-EE61-5BDDE77164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>
            <a:normAutofit/>
          </a:bodyPr>
          <a:lstStyle/>
          <a:p>
            <a:r>
              <a:rPr lang="en-AU">
                <a:latin typeface="Arial" panose="020B0604020202020204" pitchFamily="34" charset="0"/>
                <a:cs typeface="Arial" panose="020B0604020202020204" pitchFamily="34" charset="0"/>
              </a:rPr>
              <a:t>insights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79D3810-B86F-4009-84EC-DE0FEABD6F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>
                  <a:alpha val="80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8B076B-85CF-B565-8466-60B7840A72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3450613"/>
          </a:xfrm>
        </p:spPr>
        <p:txBody>
          <a:bodyPr>
            <a:normAutofit/>
          </a:bodyPr>
          <a:lstStyle/>
          <a:p>
            <a:r>
              <a:rPr lang="en-AU" kern="10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The significant increase in net sales (619 Millions) by customers indicates strong performance.</a:t>
            </a:r>
          </a:p>
          <a:p>
            <a:r>
              <a:rPr lang="en-AU" kern="10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Some of the customers are not meeting the targets gross margin requirements.</a:t>
            </a:r>
            <a:br>
              <a:rPr lang="en-AU" kern="10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</a:br>
            <a:endParaRPr lang="en-AU" kern="100">
              <a:effectLst/>
              <a:latin typeface="Arial" panose="020B06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r>
              <a:rPr lang="en-AU">
                <a:latin typeface="Arial" panose="020B0604020202020204" pitchFamily="34" charset="0"/>
                <a:cs typeface="Arial" panose="020B0604020202020204" pitchFamily="34" charset="0"/>
              </a:rPr>
              <a:t>Amazon as customer and AQ smash 2 gaming laptop as product have the highest gross margin and net sales.</a:t>
            </a:r>
          </a:p>
          <a:p>
            <a:r>
              <a:rPr lang="en-AU">
                <a:latin typeface="Arial" panose="020B0604020202020204" pitchFamily="34" charset="0"/>
                <a:cs typeface="Arial" panose="020B0604020202020204" pitchFamily="34" charset="0"/>
              </a:rPr>
              <a:t>Elecetricalsquipo store has the highest Gross margin target tolerance gap.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33612A4-0B77-4479-B2AA-F178599550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78A367A-3E83-4B48-A0F7-43FBE3332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2880790"/>
      </p:ext>
    </p:extLst>
  </p:cSld>
  <p:clrMapOvr>
    <a:masterClrMapping/>
  </p:clrMapOvr>
  <p:transition spd="slow" advTm="10000">
    <p:sndAc>
      <p:stSnd>
        <p:snd r:embed="rId2" name="chimes.wav"/>
      </p:stSnd>
    </p:sndAc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BEFDA1A-2A01-4C29-A5D0-AE6F050D07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Graph on document with pen">
            <a:extLst>
              <a:ext uri="{FF2B5EF4-FFF2-40B4-BE49-F238E27FC236}">
                <a16:creationId xmlns:a16="http://schemas.microsoft.com/office/drawing/2014/main" id="{350DF96F-E132-992A-7EB2-DE75CD44CE1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alphaModFix amt="50000"/>
          </a:blip>
          <a:srcRect t="1414" r="-1" b="14313"/>
          <a:stretch/>
        </p:blipFill>
        <p:spPr>
          <a:xfrm>
            <a:off x="305" y="10"/>
            <a:ext cx="12191695" cy="685799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7FD20E5-30AF-47B9-9256-2E8E904CBB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960752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982478F6-E93B-2CD9-5738-C468E0893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>
            <a:normAutofit/>
          </a:bodyPr>
          <a:lstStyle/>
          <a:p>
            <a:r>
              <a:rPr lang="en-AU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Recommendations</a:t>
            </a:r>
            <a:endParaRPr lang="en-A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79D3810-B86F-4009-84EC-DE0FEABD6F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>
                  <a:alpha val="80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6CE611-E55B-C102-751A-6D913BDC09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3450613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AU" sz="1700" kern="100"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Focus on increasing Net Sales and Gross Margin percentage of most of the customers.</a:t>
            </a:r>
          </a:p>
          <a:p>
            <a:pPr>
              <a:lnSpc>
                <a:spcPct val="110000"/>
              </a:lnSpc>
            </a:pPr>
            <a:r>
              <a:rPr lang="en-AU" sz="1700" kern="100"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Customer like Nova and All-Out need attention as they have the least sales as well product’s category like </a:t>
            </a:r>
            <a:r>
              <a:rPr lang="en-AU" sz="1700" kern="100" err="1"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Wifi</a:t>
            </a:r>
            <a:r>
              <a:rPr lang="en-AU" sz="1700" kern="100"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-extender also need to be taken care .</a:t>
            </a:r>
            <a:br>
              <a:rPr lang="en-AU" sz="1700" kern="10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</a:br>
            <a:endParaRPr lang="en-AU" sz="1700" kern="100">
              <a:effectLst/>
              <a:latin typeface="Arial" panose="020B06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10000"/>
              </a:lnSpc>
            </a:pPr>
            <a:r>
              <a:rPr lang="en-AU" sz="1700" kern="10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Explore strategies to improve gross margin, possibly through better cost control or pricing adjustments.</a:t>
            </a:r>
          </a:p>
          <a:p>
            <a:pPr>
              <a:lnSpc>
                <a:spcPct val="110000"/>
              </a:lnSpc>
            </a:pPr>
            <a:r>
              <a:rPr lang="en-AU" sz="1700" kern="10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Focus on boosting sales in underperforming regions like LATAM.</a:t>
            </a:r>
          </a:p>
          <a:p>
            <a:pPr>
              <a:lnSpc>
                <a:spcPct val="110000"/>
              </a:lnSpc>
              <a:spcAft>
                <a:spcPts val="800"/>
              </a:spcAft>
            </a:pPr>
            <a:r>
              <a:rPr lang="en-AU" sz="1700" kern="10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Continue leveraging high-performing product segments like accessories, while addressing issues in the batteries segment.</a:t>
            </a:r>
          </a:p>
          <a:p>
            <a:pPr marL="0" indent="0">
              <a:lnSpc>
                <a:spcPct val="110000"/>
              </a:lnSpc>
              <a:buNone/>
            </a:pPr>
            <a:endParaRPr lang="en-AU" sz="170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33612A4-0B77-4479-B2AA-F178599550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78A367A-3E83-4B48-A0F7-43FBE3332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3299694"/>
      </p:ext>
    </p:extLst>
  </p:cSld>
  <p:clrMapOvr>
    <a:masterClrMapping/>
  </p:clrMapOvr>
  <p:transition spd="slow" advTm="10000">
    <p:sndAc>
      <p:stSnd>
        <p:snd r:embed="rId2" name="chimes.wav"/>
      </p:stSnd>
    </p:sndAc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FE6A9BA8-0502-738E-B65C-35A173B11F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4142366206"/>
      </p:ext>
    </p:extLst>
  </p:cSld>
  <p:clrMapOvr>
    <a:masterClrMapping/>
  </p:clrMapOvr>
  <p:transition spd="slow" advTm="10000"/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408</TotalTime>
  <Words>856</Words>
  <Application>Microsoft Office PowerPoint</Application>
  <PresentationFormat>Widescreen</PresentationFormat>
  <Paragraphs>59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Aptos</vt:lpstr>
      <vt:lpstr>Arial</vt:lpstr>
      <vt:lpstr>Gill Sans MT</vt:lpstr>
      <vt:lpstr>Symbol</vt:lpstr>
      <vt:lpstr>Times New Roman</vt:lpstr>
      <vt:lpstr>Gallery</vt:lpstr>
      <vt:lpstr>Problem statement</vt:lpstr>
      <vt:lpstr>PowerPoint Presentation</vt:lpstr>
      <vt:lpstr>PowerPoint Presentation</vt:lpstr>
      <vt:lpstr>Insights </vt:lpstr>
      <vt:lpstr>Recommendations</vt:lpstr>
      <vt:lpstr>PowerPoint Presentation</vt:lpstr>
      <vt:lpstr>insights</vt:lpstr>
      <vt:lpstr>Recommendations</vt:lpstr>
      <vt:lpstr>PowerPoint Presentation</vt:lpstr>
      <vt:lpstr>insights</vt:lpstr>
      <vt:lpstr>Recommendations</vt:lpstr>
      <vt:lpstr>PowerPoint Presentation</vt:lpstr>
      <vt:lpstr>insights</vt:lpstr>
      <vt:lpstr>Recommendations</vt:lpstr>
      <vt:lpstr>PowerPoint Presentation</vt:lpstr>
      <vt:lpstr>insights</vt:lpstr>
      <vt:lpstr>RECOMMENDATIONS</vt:lpstr>
      <vt:lpstr>Thank you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Sahil Shah</dc:creator>
  <cp:lastModifiedBy>Sahil Shah</cp:lastModifiedBy>
  <cp:revision>9</cp:revision>
  <dcterms:created xsi:type="dcterms:W3CDTF">2024-06-12T21:24:17Z</dcterms:created>
  <dcterms:modified xsi:type="dcterms:W3CDTF">2024-06-14T02:26:37Z</dcterms:modified>
</cp:coreProperties>
</file>